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68646" autoAdjust="0"/>
  </p:normalViewPr>
  <p:slideViewPr>
    <p:cSldViewPr snapToGrid="0">
      <p:cViewPr varScale="1">
        <p:scale>
          <a:sx n="59" d="100"/>
          <a:sy n="59" d="100"/>
        </p:scale>
        <p:origin x="8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B9EAF-A3C4-44AC-B040-FC72C746BB88}" type="datetimeFigureOut">
              <a:rPr lang="en-US" smtClean="0"/>
              <a:t>9/21/2022</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49423-EC10-4DCA-A1E2-59B769E98442}" type="slidenum">
              <a:rPr lang="en-US" smtClean="0"/>
              <a:t>‹nr.›</a:t>
            </a:fld>
            <a:endParaRPr lang="en-US"/>
          </a:p>
        </p:txBody>
      </p:sp>
    </p:spTree>
    <p:extLst>
      <p:ext uri="{BB962C8B-B14F-4D97-AF65-F5344CB8AC3E}">
        <p14:creationId xmlns:p14="http://schemas.microsoft.com/office/powerpoint/2010/main" val="511538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7.1: Amorphous and Crystalline Structures of SiO</a:t>
            </a:r>
            <a:r>
              <a:rPr lang="en-US" sz="1800" b="1" baseline="-25000" dirty="0">
                <a:effectLst/>
                <a:latin typeface="Corbel" panose="020B0503020204020204" pitchFamily="34" charset="0"/>
                <a:ea typeface="Calibri" panose="020F0502020204030204" pitchFamily="34" charset="0"/>
                <a:cs typeface="Calibri" panose="020F0502020204030204" pitchFamily="34" charset="0"/>
              </a:rPr>
              <a:t>2</a:t>
            </a:r>
            <a:r>
              <a:rPr lang="en-US" sz="1800" b="1" dirty="0">
                <a:effectLst/>
                <a:latin typeface="Corbel" panose="020B0503020204020204" pitchFamily="34" charset="0"/>
                <a:ea typeface="Calibri" panose="020F0502020204030204" pitchFamily="34" charset="0"/>
                <a:cs typeface="Calibri" panose="020F0502020204030204" pitchFamily="34" charset="0"/>
              </a:rPr>
              <a:t> (Note: the fourth oxygen for each tetrahedra is not shown).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orbel" panose="020B0503020204020204" pitchFamily="34" charset="0"/>
                <a:ea typeface="Calibri" panose="020F0502020204030204" pitchFamily="34" charset="0"/>
                <a:cs typeface="Calibri" panose="020F0502020204030204" pitchFamily="34" charset="0"/>
              </a:rPr>
              <a:t>Created with Biorender.com.</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2</a:t>
            </a:fld>
            <a:endParaRPr lang="en-US"/>
          </a:p>
        </p:txBody>
      </p:sp>
    </p:spTree>
    <p:extLst>
      <p:ext uri="{BB962C8B-B14F-4D97-AF65-F5344CB8AC3E}">
        <p14:creationId xmlns:p14="http://schemas.microsoft.com/office/powerpoint/2010/main" val="3265419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Figure 7.10: Various polymer. a) Compositions. b) Topologies. c) Architecture.</a:t>
            </a:r>
            <a:endParaRPr lang="nl-NL"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11</a:t>
            </a:fld>
            <a:endParaRPr lang="en-US"/>
          </a:p>
        </p:txBody>
      </p:sp>
    </p:spTree>
    <p:extLst>
      <p:ext uri="{BB962C8B-B14F-4D97-AF65-F5344CB8AC3E}">
        <p14:creationId xmlns:p14="http://schemas.microsoft.com/office/powerpoint/2010/main" val="361207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pPr>
            <a:r>
              <a:rPr lang="en-US" sz="1800" b="1" i="0"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Figure 7.11: An example of the corrosion process of pure magnesium in a neutral solution. </a:t>
            </a:r>
            <a:endParaRPr lang="nl-NL"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800" i="0"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Created with biorender.com.</a:t>
            </a:r>
            <a:endParaRPr lang="nl-NL"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12</a:t>
            </a:fld>
            <a:endParaRPr lang="en-US"/>
          </a:p>
        </p:txBody>
      </p:sp>
    </p:spTree>
    <p:extLst>
      <p:ext uri="{BB962C8B-B14F-4D97-AF65-F5344CB8AC3E}">
        <p14:creationId xmlns:p14="http://schemas.microsoft.com/office/powerpoint/2010/main" val="2742483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spcAft>
                <a:spcPts val="1000"/>
              </a:spcAft>
            </a:pPr>
            <a:r>
              <a:rPr lang="en-US" sz="1800" b="1" i="0"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Figure 7.12: Schematic example of an experimental set up for the physiological assessment of hydrogen evolution from magnesium alloys. </a:t>
            </a:r>
            <a:endParaRPr lang="nl-NL"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1000"/>
              </a:spcAft>
            </a:pPr>
            <a:r>
              <a:rPr lang="en-US" sz="1800" i="0"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Created with biorender.com.</a:t>
            </a:r>
            <a:endParaRPr lang="nl-NL"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13</a:t>
            </a:fld>
            <a:endParaRPr lang="en-US"/>
          </a:p>
        </p:txBody>
      </p:sp>
    </p:spTree>
    <p:extLst>
      <p:ext uri="{BB962C8B-B14F-4D97-AF65-F5344CB8AC3E}">
        <p14:creationId xmlns:p14="http://schemas.microsoft.com/office/powerpoint/2010/main" val="1859792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gn="just">
              <a:lnSpc>
                <a:spcPct val="107000"/>
              </a:lnSpc>
              <a:spcAft>
                <a:spcPts val="8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7.13: Bone tissue formation in excavated bioactive glass particles of narrow size range. Bone tissue is stained red. Also note the channels connecting the interior of the particle with the surrounding milieu.</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just">
              <a:lnSpc>
                <a:spcPct val="107000"/>
              </a:lnSpc>
              <a:spcAft>
                <a:spcPts val="8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Bioactive ceramics: The effect of surface reactivity on bone formation and bone cell function, Ducheyne &amp; Qiu, Biomaterials (1999).</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14</a:t>
            </a:fld>
            <a:endParaRPr lang="en-US"/>
          </a:p>
        </p:txBody>
      </p:sp>
    </p:spTree>
    <p:extLst>
      <p:ext uri="{BB962C8B-B14F-4D97-AF65-F5344CB8AC3E}">
        <p14:creationId xmlns:p14="http://schemas.microsoft.com/office/powerpoint/2010/main" val="1101806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gn="just">
              <a:lnSpc>
                <a:spcPct val="107000"/>
              </a:lnSpc>
              <a:spcAft>
                <a:spcPts val="8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7.14: a) Cross-section of a PDLLA specimen degraded for 5 weeks in saline buffer. b) Schematic representation of the different steps of the degradation of PDLLA specimens in aqueous medium. Step 1: initial specimen; Step 2: water absorption, start of ester bond cleavage, and decrease in molecular weight; Step 3: differentiation between surface and center, with dramatic decrease in molecular weight in inner part of the specimen; Step 4: diffusion of oligomers through thinning surface when molecular weight is low enough to allow solubilization in the medium; Step 5: hollow shell remaining after release of oligomers and slow degradation of the shell.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71755" marR="71755" algn="just">
              <a:lnSpc>
                <a:spcPct val="107000"/>
              </a:lnSpc>
              <a:spcAft>
                <a:spcPts val="8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Structure-property relationships in the case of the degradation of massive poly (a-hydroxy acids) in aqueous media. </a:t>
            </a:r>
            <a:r>
              <a:rPr lang="nl-NL" sz="1800" dirty="0">
                <a:effectLst/>
                <a:latin typeface="Corbel" panose="020B0503020204020204" pitchFamily="34" charset="0"/>
                <a:ea typeface="Calibri" panose="020F0502020204030204" pitchFamily="34" charset="0"/>
                <a:cs typeface="Times New Roman" panose="02020603050405020304" pitchFamily="18" charset="0"/>
              </a:rPr>
              <a:t>Li et al., 1990.  J. Mater. Sci. Mater. Med. 1, 198.</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15</a:t>
            </a:fld>
            <a:endParaRPr lang="en-US"/>
          </a:p>
        </p:txBody>
      </p:sp>
    </p:spTree>
    <p:extLst>
      <p:ext uri="{BB962C8B-B14F-4D97-AF65-F5344CB8AC3E}">
        <p14:creationId xmlns:p14="http://schemas.microsoft.com/office/powerpoint/2010/main" val="3020974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71755" marR="71755">
              <a:lnSpc>
                <a:spcPct val="107000"/>
              </a:lnSpc>
              <a:spcAft>
                <a:spcPts val="8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7.15:</a:t>
            </a:r>
            <a:r>
              <a:rPr lang="en-US" sz="1800" dirty="0">
                <a:effectLst/>
                <a:latin typeface="Corbel" panose="020B0503020204020204" pitchFamily="34" charset="0"/>
                <a:ea typeface="Calibri" panose="020F0502020204030204" pitchFamily="34" charset="0"/>
                <a:cs typeface="Times New Roman" panose="02020603050405020304" pitchFamily="18" charset="0"/>
              </a:rPr>
              <a:t> </a:t>
            </a:r>
            <a:r>
              <a:rPr lang="en-US" sz="1800" b="1" dirty="0">
                <a:effectLst/>
                <a:latin typeface="Corbel" panose="020B0503020204020204" pitchFamily="34" charset="0"/>
                <a:ea typeface="Calibri" panose="020F0502020204030204" pitchFamily="34" charset="0"/>
                <a:cs typeface="Times New Roman" panose="02020603050405020304" pitchFamily="18" charset="0"/>
              </a:rPr>
              <a:t>The 3D micro-CT reconstructed images of new bone tissue (a), and the quantitative BV/TV value (b) for the three scaffolds at 1, 3, 6 and 12 months after implantation.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71755" marR="71755">
              <a:lnSpc>
                <a:spcPct val="107000"/>
              </a:lnSpc>
              <a:spcAft>
                <a:spcPts val="8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The long-term behaviors and differences in bone reconstruction of three polymer-based scaffolds with different degradability, Huang et al., 2019, Mater. Chem. B, 7, 7690.</a:t>
            </a:r>
            <a:endParaRPr lang="nl-NL"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16</a:t>
            </a:fld>
            <a:endParaRPr lang="en-US"/>
          </a:p>
        </p:txBody>
      </p:sp>
    </p:spTree>
    <p:extLst>
      <p:ext uri="{BB962C8B-B14F-4D97-AF65-F5344CB8AC3E}">
        <p14:creationId xmlns:p14="http://schemas.microsoft.com/office/powerpoint/2010/main" val="2373905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US" sz="1800" b="1" dirty="0">
                <a:solidFill>
                  <a:srgbClr val="000000"/>
                </a:solidFill>
                <a:effectLst/>
                <a:latin typeface="Corbel" panose="020B0503020204020204" pitchFamily="34" charset="0"/>
                <a:ea typeface="Calibri" panose="020F0502020204030204" pitchFamily="34" charset="0"/>
                <a:cs typeface="Calibri" panose="020F0502020204030204" pitchFamily="34" charset="0"/>
              </a:rPr>
              <a:t>Figure 7.2: a) Schematic representation of the influence of the synthesis pH on the Ca/P molar ratio of calcium deficient hydroxyapatite (CDHA). </a:t>
            </a:r>
            <a:r>
              <a:rPr lang="en-US" sz="1800" b="1" dirty="0">
                <a:effectLst/>
                <a:latin typeface="Corbel" panose="020B0503020204020204" pitchFamily="34" charset="0"/>
                <a:ea typeface="Calibri" panose="020F0502020204030204" pitchFamily="34" charset="0"/>
                <a:cs typeface="Calibri" panose="020F0502020204030204" pitchFamily="34" charset="0"/>
              </a:rPr>
              <a:t>b) Shows Rietveld refinement quantitative analysis of X-ray powder diffraction.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solidFill>
                  <a:srgbClr val="323232"/>
                </a:solidFill>
                <a:effectLst/>
                <a:latin typeface="Corbel" panose="020B0503020204020204" pitchFamily="34" charset="0"/>
                <a:ea typeface="Calibri" panose="020F0502020204030204" pitchFamily="34" charset="0"/>
                <a:cs typeface="Calibri" panose="020F0502020204030204" pitchFamily="34" charset="0"/>
              </a:rPr>
              <a:t>Adopted from </a:t>
            </a:r>
            <a:r>
              <a:rPr lang="en-US" sz="1800" dirty="0">
                <a:effectLst/>
                <a:latin typeface="Corbel" panose="020B0503020204020204" pitchFamily="34" charset="0"/>
                <a:ea typeface="Calibri" panose="020F0502020204030204" pitchFamily="34" charset="0"/>
                <a:cs typeface="Times New Roman" panose="02020603050405020304" pitchFamily="18" charset="0"/>
              </a:rPr>
              <a:t>Chemically pure β-tricalcium phosphate powders: Evidence of two crystal structures. Le Gars </a:t>
            </a:r>
            <a:r>
              <a:rPr lang="en-US" sz="1800" dirty="0" err="1">
                <a:effectLst/>
                <a:latin typeface="Corbel" panose="020B0503020204020204" pitchFamily="34" charset="0"/>
                <a:ea typeface="Calibri" panose="020F0502020204030204" pitchFamily="34" charset="0"/>
                <a:cs typeface="Times New Roman" panose="02020603050405020304" pitchFamily="18" charset="0"/>
              </a:rPr>
              <a:t>Santoni</a:t>
            </a:r>
            <a:r>
              <a:rPr lang="en-US" sz="1800" dirty="0">
                <a:effectLst/>
                <a:latin typeface="Corbel" panose="020B0503020204020204" pitchFamily="34" charset="0"/>
                <a:ea typeface="Calibri" panose="020F0502020204030204" pitchFamily="34" charset="0"/>
                <a:cs typeface="Times New Roman" panose="02020603050405020304" pitchFamily="18" charset="0"/>
              </a:rPr>
              <a:t>, B. et al. J. Eur. Ceram. Soc. (2021).</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3</a:t>
            </a:fld>
            <a:endParaRPr lang="en-US"/>
          </a:p>
        </p:txBody>
      </p:sp>
    </p:spTree>
    <p:extLst>
      <p:ext uri="{BB962C8B-B14F-4D97-AF65-F5344CB8AC3E}">
        <p14:creationId xmlns:p14="http://schemas.microsoft.com/office/powerpoint/2010/main" val="1814550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US" sz="1800" b="1"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Figure 7.3: Overview of the cells involved in bone remodeling and the matrix compartments of bone.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From Extracellular matrix networks in bone remolding, Alford, </a:t>
            </a:r>
            <a:r>
              <a:rPr lang="en-US" sz="1800" dirty="0" err="1">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Kozloff</a:t>
            </a:r>
            <a:r>
              <a:rPr lang="en-US" sz="1800"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 and </a:t>
            </a:r>
            <a:r>
              <a:rPr lang="en-US" sz="1800" dirty="0" err="1">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Hankenson</a:t>
            </a:r>
            <a:r>
              <a:rPr lang="en-US" sz="1800"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 2015.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4</a:t>
            </a:fld>
            <a:endParaRPr lang="en-US"/>
          </a:p>
        </p:txBody>
      </p:sp>
    </p:spTree>
    <p:extLst>
      <p:ext uri="{BB962C8B-B14F-4D97-AF65-F5344CB8AC3E}">
        <p14:creationId xmlns:p14="http://schemas.microsoft.com/office/powerpoint/2010/main" val="3135164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7.4:</a:t>
            </a:r>
            <a:r>
              <a:rPr lang="en-US" sz="1800" b="1" dirty="0">
                <a:solidFill>
                  <a:srgbClr val="000000"/>
                </a:solidFill>
                <a:effectLst/>
                <a:latin typeface="Corbel" panose="020B0503020204020204" pitchFamily="34" charset="0"/>
                <a:ea typeface="Calibri" panose="020F0502020204030204" pitchFamily="34" charset="0"/>
                <a:cs typeface="Calibri" panose="020F0502020204030204" pitchFamily="34" charset="0"/>
              </a:rPr>
              <a:t> a) Solubility isotherms of calcium phosphates at 37°C. b) Solubility isotherms of salts in solution as a function of the pH. This diagram represents the three different saturation states of an ionic solution susceptible to precipitation.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solidFill>
                  <a:srgbClr val="000000"/>
                </a:solidFill>
                <a:effectLst/>
                <a:latin typeface="Corbel" panose="020B0503020204020204" pitchFamily="34" charset="0"/>
                <a:ea typeface="Calibri" panose="020F0502020204030204" pitchFamily="34" charset="0"/>
                <a:cs typeface="Calibri" panose="020F0502020204030204" pitchFamily="34" charset="0"/>
              </a:rPr>
              <a:t>From ‘Structure and chemistry of the </a:t>
            </a:r>
            <a:r>
              <a:rPr lang="en-US" sz="1800" dirty="0" err="1">
                <a:solidFill>
                  <a:srgbClr val="000000"/>
                </a:solidFill>
                <a:effectLst/>
                <a:latin typeface="Corbel" panose="020B0503020204020204" pitchFamily="34" charset="0"/>
                <a:ea typeface="Calibri" panose="020F0502020204030204" pitchFamily="34" charset="0"/>
                <a:cs typeface="Calibri" panose="020F0502020204030204" pitchFamily="34" charset="0"/>
              </a:rPr>
              <a:t>apatites</a:t>
            </a:r>
            <a:r>
              <a:rPr lang="en-US" sz="1800" dirty="0">
                <a:solidFill>
                  <a:srgbClr val="000000"/>
                </a:solidFill>
                <a:effectLst/>
                <a:latin typeface="Corbel" panose="020B0503020204020204" pitchFamily="34" charset="0"/>
                <a:ea typeface="Calibri" panose="020F0502020204030204" pitchFamily="34" charset="0"/>
                <a:cs typeface="Calibri" panose="020F0502020204030204" pitchFamily="34" charset="0"/>
              </a:rPr>
              <a:t> and other calcium orthophosphates’, Studies in Organic Chemistry. Elliott, J. C., 1994.</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5</a:t>
            </a:fld>
            <a:endParaRPr lang="en-US"/>
          </a:p>
        </p:txBody>
      </p:sp>
    </p:spTree>
    <p:extLst>
      <p:ext uri="{BB962C8B-B14F-4D97-AF65-F5344CB8AC3E}">
        <p14:creationId xmlns:p14="http://schemas.microsoft.com/office/powerpoint/2010/main" val="2598516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7.5: Interactive in vivo of interactions at the surface of the biomaterial.</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From Hydroxyapatite surface solubility and effect on cell adhesion, </a:t>
            </a:r>
            <a:r>
              <a:rPr lang="en-US" sz="1800" dirty="0" err="1">
                <a:effectLst/>
                <a:latin typeface="Corbel" panose="020B0503020204020204" pitchFamily="34" charset="0"/>
                <a:ea typeface="Calibri" panose="020F0502020204030204" pitchFamily="34" charset="0"/>
                <a:cs typeface="Times New Roman" panose="02020603050405020304" pitchFamily="18" charset="0"/>
              </a:rPr>
              <a:t>Bertazzo</a:t>
            </a:r>
            <a:r>
              <a:rPr lang="en-US" sz="1800" dirty="0">
                <a:effectLst/>
                <a:latin typeface="Corbel" panose="020B0503020204020204" pitchFamily="34" charset="0"/>
                <a:ea typeface="Calibri" panose="020F0502020204030204" pitchFamily="34" charset="0"/>
                <a:cs typeface="Times New Roman" panose="02020603050405020304" pitchFamily="18" charset="0"/>
              </a:rPr>
              <a:t> et al., 2010, Colloids and Surfaces B: </a:t>
            </a:r>
            <a:r>
              <a:rPr lang="en-US" sz="1800" dirty="0" err="1">
                <a:effectLst/>
                <a:latin typeface="Corbel" panose="020B0503020204020204" pitchFamily="34" charset="0"/>
                <a:ea typeface="Calibri" panose="020F0502020204030204" pitchFamily="34" charset="0"/>
                <a:cs typeface="Times New Roman" panose="02020603050405020304" pitchFamily="18" charset="0"/>
              </a:rPr>
              <a:t>Biointerfaces</a:t>
            </a:r>
            <a:r>
              <a:rPr lang="en-US" sz="1800" dirty="0">
                <a:effectLst/>
                <a:latin typeface="Corbel" panose="020B0503020204020204" pitchFamily="34" charset="0"/>
                <a:ea typeface="Calibri" panose="020F0502020204030204" pitchFamily="34" charset="0"/>
                <a:cs typeface="Times New Roman" panose="02020603050405020304" pitchFamily="18" charset="0"/>
              </a:rPr>
              <a:t>. Elsevier B.V., 78(2), pp. 177–184.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6</a:t>
            </a:fld>
            <a:endParaRPr lang="en-US"/>
          </a:p>
        </p:txBody>
      </p:sp>
    </p:spTree>
    <p:extLst>
      <p:ext uri="{BB962C8B-B14F-4D97-AF65-F5344CB8AC3E}">
        <p14:creationId xmlns:p14="http://schemas.microsoft.com/office/powerpoint/2010/main" val="2316839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US" sz="1800" b="1" dirty="0">
                <a:effectLst/>
                <a:latin typeface="Corbel" panose="020B0503020204020204" pitchFamily="34" charset="0"/>
                <a:ea typeface="Calibri" panose="020F0502020204030204" pitchFamily="34" charset="0"/>
                <a:cs typeface="Calibri" panose="020F0502020204030204" pitchFamily="34" charset="0"/>
              </a:rPr>
              <a:t>Figure 7.6: Schematic showing blood vessel ingrowth and heterotopic bone formation in bone substitutes.</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orbel" panose="020B0503020204020204" pitchFamily="34" charset="0"/>
                <a:ea typeface="Calibri" panose="020F0502020204030204" pitchFamily="34" charset="0"/>
                <a:cs typeface="Calibri" panose="020F0502020204030204" pitchFamily="34" charset="0"/>
              </a:rPr>
              <a:t>From A proposed mechanism for material-induced heterotopic ossification, </a:t>
            </a:r>
            <a:r>
              <a:rPr lang="en-US" sz="1800" dirty="0" err="1">
                <a:effectLst/>
                <a:latin typeface="Corbel" panose="020B0503020204020204" pitchFamily="34" charset="0"/>
                <a:ea typeface="Calibri" panose="020F0502020204030204" pitchFamily="34" charset="0"/>
                <a:cs typeface="Calibri" panose="020F0502020204030204" pitchFamily="34" charset="0"/>
              </a:rPr>
              <a:t>Bohner</a:t>
            </a:r>
            <a:r>
              <a:rPr lang="en-US" sz="1800" dirty="0">
                <a:effectLst/>
                <a:latin typeface="Corbel" panose="020B0503020204020204" pitchFamily="34" charset="0"/>
                <a:ea typeface="Calibri" panose="020F0502020204030204" pitchFamily="34" charset="0"/>
                <a:cs typeface="Calibri" panose="020F0502020204030204" pitchFamily="34" charset="0"/>
              </a:rPr>
              <a:t> and </a:t>
            </a:r>
            <a:r>
              <a:rPr lang="en-US" sz="1800" dirty="0" err="1">
                <a:effectLst/>
                <a:latin typeface="Corbel" panose="020B0503020204020204" pitchFamily="34" charset="0"/>
                <a:ea typeface="Calibri" panose="020F0502020204030204" pitchFamily="34" charset="0"/>
                <a:cs typeface="Calibri" panose="020F0502020204030204" pitchFamily="34" charset="0"/>
              </a:rPr>
              <a:t>Miron</a:t>
            </a:r>
            <a:r>
              <a:rPr lang="en-US" sz="1800" dirty="0">
                <a:effectLst/>
                <a:latin typeface="Corbel" panose="020B0503020204020204" pitchFamily="34" charset="0"/>
                <a:ea typeface="Calibri" panose="020F0502020204030204" pitchFamily="34" charset="0"/>
                <a:cs typeface="Calibri" panose="020F0502020204030204" pitchFamily="34" charset="0"/>
              </a:rPr>
              <a:t>, 2019, Materials Today. The Authors, 22(February), pp. 132–141.</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7</a:t>
            </a:fld>
            <a:endParaRPr lang="en-US"/>
          </a:p>
        </p:txBody>
      </p:sp>
    </p:spTree>
    <p:extLst>
      <p:ext uri="{BB962C8B-B14F-4D97-AF65-F5344CB8AC3E}">
        <p14:creationId xmlns:p14="http://schemas.microsoft.com/office/powerpoint/2010/main" val="1912712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lnSpc>
                <a:spcPct val="107000"/>
              </a:lnSpc>
              <a:spcAft>
                <a:spcPts val="800"/>
              </a:spcAft>
            </a:pPr>
            <a:r>
              <a:rPr lang="en-US" sz="1800" b="1" dirty="0">
                <a:effectLst/>
                <a:latin typeface="Corbel" panose="020B0503020204020204" pitchFamily="34" charset="0"/>
                <a:ea typeface="Calibri" panose="020F0502020204030204" pitchFamily="34" charset="0"/>
                <a:cs typeface="Times New Roman" panose="02020603050405020304" pitchFamily="18" charset="0"/>
              </a:rPr>
              <a:t>Figure 7.7: Light microscopy pictures of macroporous CaPs implanted in goat’s femoral condyle (magnification: 2×).</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orbel" panose="020B0503020204020204" pitchFamily="34" charset="0"/>
                <a:ea typeface="Calibri" panose="020F0502020204030204" pitchFamily="34" charset="0"/>
                <a:cs typeface="Times New Roman" panose="02020603050405020304" pitchFamily="18" charset="0"/>
              </a:rPr>
              <a:t>Courtesy of Dr. </a:t>
            </a:r>
            <a:r>
              <a:rPr lang="en-US" sz="1800" dirty="0" err="1">
                <a:effectLst/>
                <a:latin typeface="Corbel" panose="020B0503020204020204" pitchFamily="34" charset="0"/>
                <a:ea typeface="Calibri" panose="020F0502020204030204" pitchFamily="34" charset="0"/>
                <a:cs typeface="Times New Roman" panose="02020603050405020304" pitchFamily="18" charset="0"/>
              </a:rPr>
              <a:t>Huipin</a:t>
            </a:r>
            <a:r>
              <a:rPr lang="en-US" sz="1800" dirty="0">
                <a:effectLst/>
                <a:latin typeface="Corbel" panose="020B0503020204020204" pitchFamily="34" charset="0"/>
                <a:ea typeface="Calibri" panose="020F0502020204030204" pitchFamily="34" charset="0"/>
                <a:cs typeface="Times New Roman" panose="02020603050405020304" pitchFamily="18" charset="0"/>
              </a:rPr>
              <a:t> Yuan.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8</a:t>
            </a:fld>
            <a:endParaRPr lang="en-US"/>
          </a:p>
        </p:txBody>
      </p:sp>
    </p:spTree>
    <p:extLst>
      <p:ext uri="{BB962C8B-B14F-4D97-AF65-F5344CB8AC3E}">
        <p14:creationId xmlns:p14="http://schemas.microsoft.com/office/powerpoint/2010/main" val="2141360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800" b="1"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Figure 7.8: Representation of the bulk and surface erosion processes of biodegradable polymers.</a:t>
            </a:r>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9</a:t>
            </a:fld>
            <a:endParaRPr lang="en-US"/>
          </a:p>
        </p:txBody>
      </p:sp>
    </p:spTree>
    <p:extLst>
      <p:ext uri="{BB962C8B-B14F-4D97-AF65-F5344CB8AC3E}">
        <p14:creationId xmlns:p14="http://schemas.microsoft.com/office/powerpoint/2010/main" val="4128988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rgbClr val="000000"/>
                </a:solidFill>
                <a:effectLst/>
                <a:latin typeface="Corbel" panose="020B0503020204020204" pitchFamily="34" charset="0"/>
                <a:ea typeface="Calibri" panose="020F0502020204030204" pitchFamily="34" charset="0"/>
                <a:cs typeface="Times New Roman" panose="02020603050405020304" pitchFamily="18" charset="0"/>
              </a:rPr>
              <a:t>Figure 7.9: Chemical structures of commonly used bioabsorbable polymers.</a:t>
            </a:r>
            <a:endParaRPr lang="nl-NL"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jdelijke aanduiding voor dianummer 3"/>
          <p:cNvSpPr>
            <a:spLocks noGrp="1"/>
          </p:cNvSpPr>
          <p:nvPr>
            <p:ph type="sldNum" sz="quarter" idx="5"/>
          </p:nvPr>
        </p:nvSpPr>
        <p:spPr/>
        <p:txBody>
          <a:bodyPr/>
          <a:lstStyle/>
          <a:p>
            <a:fld id="{A9449423-EC10-4DCA-A1E2-59B769E98442}" type="slidenum">
              <a:rPr lang="en-US" smtClean="0"/>
              <a:t>10</a:t>
            </a:fld>
            <a:endParaRPr lang="en-US"/>
          </a:p>
        </p:txBody>
      </p:sp>
    </p:spTree>
    <p:extLst>
      <p:ext uri="{BB962C8B-B14F-4D97-AF65-F5344CB8AC3E}">
        <p14:creationId xmlns:p14="http://schemas.microsoft.com/office/powerpoint/2010/main" val="1781686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E962A4-5EC9-40C6-877B-0A6EC1DF0DC1}"/>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16F00A41-E14A-4F1E-A7D5-08235F663F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96D8CD7F-FAF0-4138-903B-0193B8470204}"/>
              </a:ext>
            </a:extLst>
          </p:cNvPr>
          <p:cNvSpPr>
            <a:spLocks noGrp="1"/>
          </p:cNvSpPr>
          <p:nvPr>
            <p:ph type="dt" sz="half" idx="10"/>
          </p:nvPr>
        </p:nvSpPr>
        <p:spPr/>
        <p:txBody>
          <a:bodyPr/>
          <a:lstStyle/>
          <a:p>
            <a:fld id="{4699AE43-A850-45B1-8664-45E392377F36}"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B5BC8C7F-33A8-45D6-BB9F-5A276AFC46B0}"/>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9D671D7-BEE9-4AFC-B86C-B87FF0C5EF3B}"/>
              </a:ext>
            </a:extLst>
          </p:cNvPr>
          <p:cNvSpPr>
            <a:spLocks noGrp="1"/>
          </p:cNvSpPr>
          <p:nvPr>
            <p:ph type="sldNum" sz="quarter" idx="12"/>
          </p:nvPr>
        </p:nvSpPr>
        <p:spPr/>
        <p:txBody>
          <a:bodyPr/>
          <a:lstStyle/>
          <a:p>
            <a:fld id="{2B8193FA-C02A-4FB8-BEF8-CD8C1E7B80F6}" type="slidenum">
              <a:rPr lang="en-US" smtClean="0"/>
              <a:t>‹nr.›</a:t>
            </a:fld>
            <a:endParaRPr lang="en-US"/>
          </a:p>
        </p:txBody>
      </p:sp>
    </p:spTree>
    <p:extLst>
      <p:ext uri="{BB962C8B-B14F-4D97-AF65-F5344CB8AC3E}">
        <p14:creationId xmlns:p14="http://schemas.microsoft.com/office/powerpoint/2010/main" val="271783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988C32-B8F4-4190-B51D-2E4CF0AC1971}"/>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2697E5E3-51EE-4C88-9855-DF80A8E26A01}"/>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52332C8E-FC9D-4DB2-948F-E77418E8F367}"/>
              </a:ext>
            </a:extLst>
          </p:cNvPr>
          <p:cNvSpPr>
            <a:spLocks noGrp="1"/>
          </p:cNvSpPr>
          <p:nvPr>
            <p:ph type="dt" sz="half" idx="10"/>
          </p:nvPr>
        </p:nvSpPr>
        <p:spPr/>
        <p:txBody>
          <a:bodyPr/>
          <a:lstStyle/>
          <a:p>
            <a:fld id="{4699AE43-A850-45B1-8664-45E392377F36}"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554F1E5E-B93B-4F6A-BC33-41E1F623D4C4}"/>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1E5807CA-5CB4-469E-B429-F7C718F19B98}"/>
              </a:ext>
            </a:extLst>
          </p:cNvPr>
          <p:cNvSpPr>
            <a:spLocks noGrp="1"/>
          </p:cNvSpPr>
          <p:nvPr>
            <p:ph type="sldNum" sz="quarter" idx="12"/>
          </p:nvPr>
        </p:nvSpPr>
        <p:spPr/>
        <p:txBody>
          <a:bodyPr/>
          <a:lstStyle/>
          <a:p>
            <a:fld id="{2B8193FA-C02A-4FB8-BEF8-CD8C1E7B80F6}" type="slidenum">
              <a:rPr lang="en-US" smtClean="0"/>
              <a:t>‹nr.›</a:t>
            </a:fld>
            <a:endParaRPr lang="en-US"/>
          </a:p>
        </p:txBody>
      </p:sp>
    </p:spTree>
    <p:extLst>
      <p:ext uri="{BB962C8B-B14F-4D97-AF65-F5344CB8AC3E}">
        <p14:creationId xmlns:p14="http://schemas.microsoft.com/office/powerpoint/2010/main" val="2204115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7FA54532-69C7-4868-BDBE-3EB72962D0FC}"/>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558A22EE-9F18-4FE1-AFB1-F9652F189AF0}"/>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B9C9783C-C27F-4C25-AEF9-ACA016DFB858}"/>
              </a:ext>
            </a:extLst>
          </p:cNvPr>
          <p:cNvSpPr>
            <a:spLocks noGrp="1"/>
          </p:cNvSpPr>
          <p:nvPr>
            <p:ph type="dt" sz="half" idx="10"/>
          </p:nvPr>
        </p:nvSpPr>
        <p:spPr/>
        <p:txBody>
          <a:bodyPr/>
          <a:lstStyle/>
          <a:p>
            <a:fld id="{4699AE43-A850-45B1-8664-45E392377F36}"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F2059EE8-679F-4849-B00F-9649D5F02876}"/>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18AFD04D-6058-4C5F-851B-9734A1C16B98}"/>
              </a:ext>
            </a:extLst>
          </p:cNvPr>
          <p:cNvSpPr>
            <a:spLocks noGrp="1"/>
          </p:cNvSpPr>
          <p:nvPr>
            <p:ph type="sldNum" sz="quarter" idx="12"/>
          </p:nvPr>
        </p:nvSpPr>
        <p:spPr/>
        <p:txBody>
          <a:bodyPr/>
          <a:lstStyle/>
          <a:p>
            <a:fld id="{2B8193FA-C02A-4FB8-BEF8-CD8C1E7B80F6}" type="slidenum">
              <a:rPr lang="en-US" smtClean="0"/>
              <a:t>‹nr.›</a:t>
            </a:fld>
            <a:endParaRPr lang="en-US"/>
          </a:p>
        </p:txBody>
      </p:sp>
    </p:spTree>
    <p:extLst>
      <p:ext uri="{BB962C8B-B14F-4D97-AF65-F5344CB8AC3E}">
        <p14:creationId xmlns:p14="http://schemas.microsoft.com/office/powerpoint/2010/main" val="3152099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31BA3-F97D-4C9E-B63F-55FB151BAD5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74ECF8D7-BFC1-4934-B93D-99CBD3CFC67C}"/>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93C3D413-5C37-4E17-A7AA-6D7C0C8A65DC}"/>
              </a:ext>
            </a:extLst>
          </p:cNvPr>
          <p:cNvSpPr>
            <a:spLocks noGrp="1"/>
          </p:cNvSpPr>
          <p:nvPr>
            <p:ph type="dt" sz="half" idx="10"/>
          </p:nvPr>
        </p:nvSpPr>
        <p:spPr/>
        <p:txBody>
          <a:bodyPr/>
          <a:lstStyle/>
          <a:p>
            <a:fld id="{4699AE43-A850-45B1-8664-45E392377F36}"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3E4DD60B-BC56-419A-9417-42ECEB7BEE0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903416ED-2B64-4BF3-A81D-D7A2F7F82372}"/>
              </a:ext>
            </a:extLst>
          </p:cNvPr>
          <p:cNvSpPr>
            <a:spLocks noGrp="1"/>
          </p:cNvSpPr>
          <p:nvPr>
            <p:ph type="sldNum" sz="quarter" idx="12"/>
          </p:nvPr>
        </p:nvSpPr>
        <p:spPr/>
        <p:txBody>
          <a:bodyPr/>
          <a:lstStyle/>
          <a:p>
            <a:fld id="{2B8193FA-C02A-4FB8-BEF8-CD8C1E7B80F6}" type="slidenum">
              <a:rPr lang="en-US" smtClean="0"/>
              <a:t>‹nr.›</a:t>
            </a:fld>
            <a:endParaRPr lang="en-US"/>
          </a:p>
        </p:txBody>
      </p:sp>
    </p:spTree>
    <p:extLst>
      <p:ext uri="{BB962C8B-B14F-4D97-AF65-F5344CB8AC3E}">
        <p14:creationId xmlns:p14="http://schemas.microsoft.com/office/powerpoint/2010/main" val="4026484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628928-6A5E-426A-90FF-AD810751D0CA}"/>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F64A8C58-B1FA-4789-AC16-4AC96C75C5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D2FE5568-4305-48EB-83C1-077217145484}"/>
              </a:ext>
            </a:extLst>
          </p:cNvPr>
          <p:cNvSpPr>
            <a:spLocks noGrp="1"/>
          </p:cNvSpPr>
          <p:nvPr>
            <p:ph type="dt" sz="half" idx="10"/>
          </p:nvPr>
        </p:nvSpPr>
        <p:spPr/>
        <p:txBody>
          <a:bodyPr/>
          <a:lstStyle/>
          <a:p>
            <a:fld id="{4699AE43-A850-45B1-8664-45E392377F36}"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6CCE724B-EDAB-4E5B-A7D4-36E5CE8AEDFC}"/>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FFE68185-DF07-4BD9-A5F1-FD685E931F9B}"/>
              </a:ext>
            </a:extLst>
          </p:cNvPr>
          <p:cNvSpPr>
            <a:spLocks noGrp="1"/>
          </p:cNvSpPr>
          <p:nvPr>
            <p:ph type="sldNum" sz="quarter" idx="12"/>
          </p:nvPr>
        </p:nvSpPr>
        <p:spPr/>
        <p:txBody>
          <a:bodyPr/>
          <a:lstStyle/>
          <a:p>
            <a:fld id="{2B8193FA-C02A-4FB8-BEF8-CD8C1E7B80F6}" type="slidenum">
              <a:rPr lang="en-US" smtClean="0"/>
              <a:t>‹nr.›</a:t>
            </a:fld>
            <a:endParaRPr lang="en-US"/>
          </a:p>
        </p:txBody>
      </p:sp>
    </p:spTree>
    <p:extLst>
      <p:ext uri="{BB962C8B-B14F-4D97-AF65-F5344CB8AC3E}">
        <p14:creationId xmlns:p14="http://schemas.microsoft.com/office/powerpoint/2010/main" val="1179828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7ECA6F-3B59-40F9-8E33-FCEC4AF5FDA1}"/>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5206B3C4-63A9-4A48-8970-8D6EB3B51B2F}"/>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AC62F484-63E4-4F40-AFF3-104B53BB647F}"/>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F572AE97-A6B1-4FE6-8B07-4F5756812631}"/>
              </a:ext>
            </a:extLst>
          </p:cNvPr>
          <p:cNvSpPr>
            <a:spLocks noGrp="1"/>
          </p:cNvSpPr>
          <p:nvPr>
            <p:ph type="dt" sz="half" idx="10"/>
          </p:nvPr>
        </p:nvSpPr>
        <p:spPr/>
        <p:txBody>
          <a:bodyPr/>
          <a:lstStyle/>
          <a:p>
            <a:fld id="{4699AE43-A850-45B1-8664-45E392377F36}" type="datetimeFigureOut">
              <a:rPr lang="en-US" smtClean="0"/>
              <a:t>9/21/2022</a:t>
            </a:fld>
            <a:endParaRPr lang="en-US"/>
          </a:p>
        </p:txBody>
      </p:sp>
      <p:sp>
        <p:nvSpPr>
          <p:cNvPr id="6" name="Tijdelijke aanduiding voor voettekst 5">
            <a:extLst>
              <a:ext uri="{FF2B5EF4-FFF2-40B4-BE49-F238E27FC236}">
                <a16:creationId xmlns:a16="http://schemas.microsoft.com/office/drawing/2014/main" id="{F860E6A6-0234-4289-895D-869924636F9C}"/>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E1622CDC-81E7-439A-9C9A-53503ADAB5A8}"/>
              </a:ext>
            </a:extLst>
          </p:cNvPr>
          <p:cNvSpPr>
            <a:spLocks noGrp="1"/>
          </p:cNvSpPr>
          <p:nvPr>
            <p:ph type="sldNum" sz="quarter" idx="12"/>
          </p:nvPr>
        </p:nvSpPr>
        <p:spPr/>
        <p:txBody>
          <a:bodyPr/>
          <a:lstStyle/>
          <a:p>
            <a:fld id="{2B8193FA-C02A-4FB8-BEF8-CD8C1E7B80F6}" type="slidenum">
              <a:rPr lang="en-US" smtClean="0"/>
              <a:t>‹nr.›</a:t>
            </a:fld>
            <a:endParaRPr lang="en-US"/>
          </a:p>
        </p:txBody>
      </p:sp>
    </p:spTree>
    <p:extLst>
      <p:ext uri="{BB962C8B-B14F-4D97-AF65-F5344CB8AC3E}">
        <p14:creationId xmlns:p14="http://schemas.microsoft.com/office/powerpoint/2010/main" val="3022535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7BF59F-616B-434B-8985-301DC7159217}"/>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201B5656-3352-497D-9BDE-F8C119F37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BDD30DD2-3E52-450A-8EE5-F793EBAF316E}"/>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6E606ED7-C839-4E87-9D99-5ED271AEEB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08419C77-93C8-40D8-822A-2F35CD9C9D1E}"/>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D614A864-CCA8-4735-957B-39F008F0FE1D}"/>
              </a:ext>
            </a:extLst>
          </p:cNvPr>
          <p:cNvSpPr>
            <a:spLocks noGrp="1"/>
          </p:cNvSpPr>
          <p:nvPr>
            <p:ph type="dt" sz="half" idx="10"/>
          </p:nvPr>
        </p:nvSpPr>
        <p:spPr/>
        <p:txBody>
          <a:bodyPr/>
          <a:lstStyle/>
          <a:p>
            <a:fld id="{4699AE43-A850-45B1-8664-45E392377F36}" type="datetimeFigureOut">
              <a:rPr lang="en-US" smtClean="0"/>
              <a:t>9/21/2022</a:t>
            </a:fld>
            <a:endParaRPr lang="en-US"/>
          </a:p>
        </p:txBody>
      </p:sp>
      <p:sp>
        <p:nvSpPr>
          <p:cNvPr id="8" name="Tijdelijke aanduiding voor voettekst 7">
            <a:extLst>
              <a:ext uri="{FF2B5EF4-FFF2-40B4-BE49-F238E27FC236}">
                <a16:creationId xmlns:a16="http://schemas.microsoft.com/office/drawing/2014/main" id="{6C1A73AD-DAA0-4F06-966D-3E0819DA68A3}"/>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3030558E-BDE8-4133-B0D0-06E0DD8E5584}"/>
              </a:ext>
            </a:extLst>
          </p:cNvPr>
          <p:cNvSpPr>
            <a:spLocks noGrp="1"/>
          </p:cNvSpPr>
          <p:nvPr>
            <p:ph type="sldNum" sz="quarter" idx="12"/>
          </p:nvPr>
        </p:nvSpPr>
        <p:spPr/>
        <p:txBody>
          <a:bodyPr/>
          <a:lstStyle/>
          <a:p>
            <a:fld id="{2B8193FA-C02A-4FB8-BEF8-CD8C1E7B80F6}" type="slidenum">
              <a:rPr lang="en-US" smtClean="0"/>
              <a:t>‹nr.›</a:t>
            </a:fld>
            <a:endParaRPr lang="en-US"/>
          </a:p>
        </p:txBody>
      </p:sp>
    </p:spTree>
    <p:extLst>
      <p:ext uri="{BB962C8B-B14F-4D97-AF65-F5344CB8AC3E}">
        <p14:creationId xmlns:p14="http://schemas.microsoft.com/office/powerpoint/2010/main" val="4284127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7A3C38-830D-4668-BAEE-26E552C6BA7D}"/>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225E545E-96A2-48BB-885F-01F66028ADDE}"/>
              </a:ext>
            </a:extLst>
          </p:cNvPr>
          <p:cNvSpPr>
            <a:spLocks noGrp="1"/>
          </p:cNvSpPr>
          <p:nvPr>
            <p:ph type="dt" sz="half" idx="10"/>
          </p:nvPr>
        </p:nvSpPr>
        <p:spPr/>
        <p:txBody>
          <a:bodyPr/>
          <a:lstStyle/>
          <a:p>
            <a:fld id="{4699AE43-A850-45B1-8664-45E392377F36}" type="datetimeFigureOut">
              <a:rPr lang="en-US" smtClean="0"/>
              <a:t>9/21/2022</a:t>
            </a:fld>
            <a:endParaRPr lang="en-US"/>
          </a:p>
        </p:txBody>
      </p:sp>
      <p:sp>
        <p:nvSpPr>
          <p:cNvPr id="4" name="Tijdelijke aanduiding voor voettekst 3">
            <a:extLst>
              <a:ext uri="{FF2B5EF4-FFF2-40B4-BE49-F238E27FC236}">
                <a16:creationId xmlns:a16="http://schemas.microsoft.com/office/drawing/2014/main" id="{FBEE832F-927D-41C7-802E-D1F70E4502D4}"/>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4678D3C9-E3F0-4117-85EF-34021DA2A628}"/>
              </a:ext>
            </a:extLst>
          </p:cNvPr>
          <p:cNvSpPr>
            <a:spLocks noGrp="1"/>
          </p:cNvSpPr>
          <p:nvPr>
            <p:ph type="sldNum" sz="quarter" idx="12"/>
          </p:nvPr>
        </p:nvSpPr>
        <p:spPr/>
        <p:txBody>
          <a:bodyPr/>
          <a:lstStyle/>
          <a:p>
            <a:fld id="{2B8193FA-C02A-4FB8-BEF8-CD8C1E7B80F6}" type="slidenum">
              <a:rPr lang="en-US" smtClean="0"/>
              <a:t>‹nr.›</a:t>
            </a:fld>
            <a:endParaRPr lang="en-US"/>
          </a:p>
        </p:txBody>
      </p:sp>
    </p:spTree>
    <p:extLst>
      <p:ext uri="{BB962C8B-B14F-4D97-AF65-F5344CB8AC3E}">
        <p14:creationId xmlns:p14="http://schemas.microsoft.com/office/powerpoint/2010/main" val="204341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D43F57BE-2109-44B5-9322-A4182A23659C}"/>
              </a:ext>
            </a:extLst>
          </p:cNvPr>
          <p:cNvSpPr>
            <a:spLocks noGrp="1"/>
          </p:cNvSpPr>
          <p:nvPr>
            <p:ph type="dt" sz="half" idx="10"/>
          </p:nvPr>
        </p:nvSpPr>
        <p:spPr/>
        <p:txBody>
          <a:bodyPr/>
          <a:lstStyle/>
          <a:p>
            <a:fld id="{4699AE43-A850-45B1-8664-45E392377F36}" type="datetimeFigureOut">
              <a:rPr lang="en-US" smtClean="0"/>
              <a:t>9/21/2022</a:t>
            </a:fld>
            <a:endParaRPr lang="en-US"/>
          </a:p>
        </p:txBody>
      </p:sp>
      <p:sp>
        <p:nvSpPr>
          <p:cNvPr id="3" name="Tijdelijke aanduiding voor voettekst 2">
            <a:extLst>
              <a:ext uri="{FF2B5EF4-FFF2-40B4-BE49-F238E27FC236}">
                <a16:creationId xmlns:a16="http://schemas.microsoft.com/office/drawing/2014/main" id="{A8B204C9-F5F4-4382-9494-D1AE9748F0C6}"/>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96C33EE7-3D6C-4F71-8296-472593923D58}"/>
              </a:ext>
            </a:extLst>
          </p:cNvPr>
          <p:cNvSpPr>
            <a:spLocks noGrp="1"/>
          </p:cNvSpPr>
          <p:nvPr>
            <p:ph type="sldNum" sz="quarter" idx="12"/>
          </p:nvPr>
        </p:nvSpPr>
        <p:spPr/>
        <p:txBody>
          <a:bodyPr/>
          <a:lstStyle/>
          <a:p>
            <a:fld id="{2B8193FA-C02A-4FB8-BEF8-CD8C1E7B80F6}" type="slidenum">
              <a:rPr lang="en-US" smtClean="0"/>
              <a:t>‹nr.›</a:t>
            </a:fld>
            <a:endParaRPr lang="en-US"/>
          </a:p>
        </p:txBody>
      </p:sp>
    </p:spTree>
    <p:extLst>
      <p:ext uri="{BB962C8B-B14F-4D97-AF65-F5344CB8AC3E}">
        <p14:creationId xmlns:p14="http://schemas.microsoft.com/office/powerpoint/2010/main" val="602877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0122B3-CF5D-46F3-BD1C-6C80A55A642C}"/>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AF81D1A-7B14-45D0-8D06-99AFEA3D3D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BF9A79F5-FC79-4EB2-89C9-455115AB7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719F9321-E48F-4439-A10E-E3EF4D34E403}"/>
              </a:ext>
            </a:extLst>
          </p:cNvPr>
          <p:cNvSpPr>
            <a:spLocks noGrp="1"/>
          </p:cNvSpPr>
          <p:nvPr>
            <p:ph type="dt" sz="half" idx="10"/>
          </p:nvPr>
        </p:nvSpPr>
        <p:spPr/>
        <p:txBody>
          <a:bodyPr/>
          <a:lstStyle/>
          <a:p>
            <a:fld id="{4699AE43-A850-45B1-8664-45E392377F36}" type="datetimeFigureOut">
              <a:rPr lang="en-US" smtClean="0"/>
              <a:t>9/21/2022</a:t>
            </a:fld>
            <a:endParaRPr lang="en-US"/>
          </a:p>
        </p:txBody>
      </p:sp>
      <p:sp>
        <p:nvSpPr>
          <p:cNvPr id="6" name="Tijdelijke aanduiding voor voettekst 5">
            <a:extLst>
              <a:ext uri="{FF2B5EF4-FFF2-40B4-BE49-F238E27FC236}">
                <a16:creationId xmlns:a16="http://schemas.microsoft.com/office/drawing/2014/main" id="{E5ED8E40-B1D3-47B0-AF05-16644AC6C1D1}"/>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E0734F3B-993B-42D9-B3D8-78A912A14A68}"/>
              </a:ext>
            </a:extLst>
          </p:cNvPr>
          <p:cNvSpPr>
            <a:spLocks noGrp="1"/>
          </p:cNvSpPr>
          <p:nvPr>
            <p:ph type="sldNum" sz="quarter" idx="12"/>
          </p:nvPr>
        </p:nvSpPr>
        <p:spPr/>
        <p:txBody>
          <a:bodyPr/>
          <a:lstStyle/>
          <a:p>
            <a:fld id="{2B8193FA-C02A-4FB8-BEF8-CD8C1E7B80F6}" type="slidenum">
              <a:rPr lang="en-US" smtClean="0"/>
              <a:t>‹nr.›</a:t>
            </a:fld>
            <a:endParaRPr lang="en-US"/>
          </a:p>
        </p:txBody>
      </p:sp>
    </p:spTree>
    <p:extLst>
      <p:ext uri="{BB962C8B-B14F-4D97-AF65-F5344CB8AC3E}">
        <p14:creationId xmlns:p14="http://schemas.microsoft.com/office/powerpoint/2010/main" val="3137342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F3CFC-E60A-40AE-86F1-AC2F2500E31E}"/>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5DF92A26-92E9-45F2-B512-D8D727AC3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3680C0F6-6EF8-4322-9A85-AA83BFE139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C446DBA9-1B5E-476F-9C60-D965B9F85B58}"/>
              </a:ext>
            </a:extLst>
          </p:cNvPr>
          <p:cNvSpPr>
            <a:spLocks noGrp="1"/>
          </p:cNvSpPr>
          <p:nvPr>
            <p:ph type="dt" sz="half" idx="10"/>
          </p:nvPr>
        </p:nvSpPr>
        <p:spPr/>
        <p:txBody>
          <a:bodyPr/>
          <a:lstStyle/>
          <a:p>
            <a:fld id="{4699AE43-A850-45B1-8664-45E392377F36}" type="datetimeFigureOut">
              <a:rPr lang="en-US" smtClean="0"/>
              <a:t>9/21/2022</a:t>
            </a:fld>
            <a:endParaRPr lang="en-US"/>
          </a:p>
        </p:txBody>
      </p:sp>
      <p:sp>
        <p:nvSpPr>
          <p:cNvPr id="6" name="Tijdelijke aanduiding voor voettekst 5">
            <a:extLst>
              <a:ext uri="{FF2B5EF4-FFF2-40B4-BE49-F238E27FC236}">
                <a16:creationId xmlns:a16="http://schemas.microsoft.com/office/drawing/2014/main" id="{0BC22E2B-BFBB-4D02-9F18-D6920995EFD1}"/>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582B548-0BFE-4110-9737-2A85F2D31ED2}"/>
              </a:ext>
            </a:extLst>
          </p:cNvPr>
          <p:cNvSpPr>
            <a:spLocks noGrp="1"/>
          </p:cNvSpPr>
          <p:nvPr>
            <p:ph type="sldNum" sz="quarter" idx="12"/>
          </p:nvPr>
        </p:nvSpPr>
        <p:spPr/>
        <p:txBody>
          <a:bodyPr/>
          <a:lstStyle/>
          <a:p>
            <a:fld id="{2B8193FA-C02A-4FB8-BEF8-CD8C1E7B80F6}" type="slidenum">
              <a:rPr lang="en-US" smtClean="0"/>
              <a:t>‹nr.›</a:t>
            </a:fld>
            <a:endParaRPr lang="en-US"/>
          </a:p>
        </p:txBody>
      </p:sp>
    </p:spTree>
    <p:extLst>
      <p:ext uri="{BB962C8B-B14F-4D97-AF65-F5344CB8AC3E}">
        <p14:creationId xmlns:p14="http://schemas.microsoft.com/office/powerpoint/2010/main" val="849333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41FE9AD5-B3A9-40C1-820A-7597FEF3C1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12E56D75-9045-40B9-99C2-8E4A55D95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814AA1C-62E8-4BCD-BF37-2DC10FF3BA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9AE43-A850-45B1-8664-45E392377F36}" type="datetimeFigureOut">
              <a:rPr lang="en-US" smtClean="0"/>
              <a:t>9/21/2022</a:t>
            </a:fld>
            <a:endParaRPr lang="en-US"/>
          </a:p>
        </p:txBody>
      </p:sp>
      <p:sp>
        <p:nvSpPr>
          <p:cNvPr id="5" name="Tijdelijke aanduiding voor voettekst 4">
            <a:extLst>
              <a:ext uri="{FF2B5EF4-FFF2-40B4-BE49-F238E27FC236}">
                <a16:creationId xmlns:a16="http://schemas.microsoft.com/office/drawing/2014/main" id="{4698ABA2-8F74-4BB1-BE85-370D499C50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E7818AA1-CBDD-4A6E-99B4-6B13A37A11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8193FA-C02A-4FB8-BEF8-CD8C1E7B80F6}" type="slidenum">
              <a:rPr lang="en-US" smtClean="0"/>
              <a:t>‹nr.›</a:t>
            </a:fld>
            <a:endParaRPr lang="en-US"/>
          </a:p>
        </p:txBody>
      </p:sp>
    </p:spTree>
    <p:extLst>
      <p:ext uri="{BB962C8B-B14F-4D97-AF65-F5344CB8AC3E}">
        <p14:creationId xmlns:p14="http://schemas.microsoft.com/office/powerpoint/2010/main" val="1552590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2E2424-FF4F-4A54-8968-19EB20604A52}"/>
              </a:ext>
            </a:extLst>
          </p:cNvPr>
          <p:cNvSpPr txBox="1">
            <a:spLocks/>
          </p:cNvSpPr>
          <p:nvPr/>
        </p:nvSpPr>
        <p:spPr>
          <a:xfrm>
            <a:off x="1126067" y="2241286"/>
            <a:ext cx="10312400" cy="180062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Corbel" panose="020B0503020204020204" pitchFamily="34" charset="0"/>
              </a:rPr>
              <a:t>Chapter 7 – Degradation of Biomaterials</a:t>
            </a:r>
          </a:p>
        </p:txBody>
      </p:sp>
    </p:spTree>
    <p:extLst>
      <p:ext uri="{BB962C8B-B14F-4D97-AF65-F5344CB8AC3E}">
        <p14:creationId xmlns:p14="http://schemas.microsoft.com/office/powerpoint/2010/main" val="1282662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91CABF77-FCCD-4380-BC97-F8899DC3F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032" y="785191"/>
            <a:ext cx="8031936" cy="5287618"/>
          </a:xfrm>
          <a:prstGeom prst="rect">
            <a:avLst/>
          </a:prstGeom>
        </p:spPr>
      </p:pic>
      <p:sp>
        <p:nvSpPr>
          <p:cNvPr id="4" name="Footer Placeholder 1">
            <a:extLst>
              <a:ext uri="{FF2B5EF4-FFF2-40B4-BE49-F238E27FC236}">
                <a16:creationId xmlns:a16="http://schemas.microsoft.com/office/drawing/2014/main" id="{7353D3FB-925C-4AB5-85F2-6836F67F60B8}"/>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46501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95C42FB4-CF0F-443B-AADC-A0FFF40AF704}"/>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pic>
        <p:nvPicPr>
          <p:cNvPr id="7" name="Afbeelding 6">
            <a:extLst>
              <a:ext uri="{FF2B5EF4-FFF2-40B4-BE49-F238E27FC236}">
                <a16:creationId xmlns:a16="http://schemas.microsoft.com/office/drawing/2014/main" id="{929B8DEC-7D6F-4AAD-9A7D-448F207F2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96" y="1399032"/>
            <a:ext cx="10351008" cy="4059936"/>
          </a:xfrm>
          <a:prstGeom prst="rect">
            <a:avLst/>
          </a:prstGeom>
        </p:spPr>
      </p:pic>
    </p:spTree>
    <p:extLst>
      <p:ext uri="{BB962C8B-B14F-4D97-AF65-F5344CB8AC3E}">
        <p14:creationId xmlns:p14="http://schemas.microsoft.com/office/powerpoint/2010/main" val="404338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D9F0C2A5-9534-4239-B29C-6313E6A74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791" y="410817"/>
            <a:ext cx="7710417" cy="6036365"/>
          </a:xfrm>
          <a:prstGeom prst="rect">
            <a:avLst/>
          </a:prstGeom>
        </p:spPr>
      </p:pic>
      <p:sp>
        <p:nvSpPr>
          <p:cNvPr id="4" name="Footer Placeholder 1">
            <a:extLst>
              <a:ext uri="{FF2B5EF4-FFF2-40B4-BE49-F238E27FC236}">
                <a16:creationId xmlns:a16="http://schemas.microsoft.com/office/drawing/2014/main" id="{07709BB6-E7D7-4271-AC70-E2A6EA34D7F3}"/>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56715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F327844-FE7F-45F2-B1A0-7A4FB5BB2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
        <p:nvSpPr>
          <p:cNvPr id="4" name="Footer Placeholder 1">
            <a:extLst>
              <a:ext uri="{FF2B5EF4-FFF2-40B4-BE49-F238E27FC236}">
                <a16:creationId xmlns:a16="http://schemas.microsoft.com/office/drawing/2014/main" id="{9EE941F9-2E5E-4D81-B586-3AA90FF27437}"/>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165509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voedsel&#10;&#10;Automatisch gegenereerde beschrijving">
            <a:extLst>
              <a:ext uri="{FF2B5EF4-FFF2-40B4-BE49-F238E27FC236}">
                <a16:creationId xmlns:a16="http://schemas.microsoft.com/office/drawing/2014/main" id="{D4B9FB8A-2705-432E-9425-C9B80EEF6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394" y="1239240"/>
            <a:ext cx="6819212" cy="4379520"/>
          </a:xfrm>
          <a:prstGeom prst="rect">
            <a:avLst/>
          </a:prstGeom>
        </p:spPr>
      </p:pic>
      <p:sp>
        <p:nvSpPr>
          <p:cNvPr id="4" name="Footer Placeholder 1">
            <a:extLst>
              <a:ext uri="{FF2B5EF4-FFF2-40B4-BE49-F238E27FC236}">
                <a16:creationId xmlns:a16="http://schemas.microsoft.com/office/drawing/2014/main" id="{8538FD02-7002-4AF0-92FB-262D02CFAC6D}"/>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44440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2F015D7E-359F-4BA9-A791-D8B8C0648E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232" y="680686"/>
            <a:ext cx="7851535" cy="5496628"/>
          </a:xfrm>
          <a:prstGeom prst="rect">
            <a:avLst/>
          </a:prstGeom>
        </p:spPr>
      </p:pic>
      <p:sp>
        <p:nvSpPr>
          <p:cNvPr id="4" name="Footer Placeholder 1">
            <a:extLst>
              <a:ext uri="{FF2B5EF4-FFF2-40B4-BE49-F238E27FC236}">
                <a16:creationId xmlns:a16="http://schemas.microsoft.com/office/drawing/2014/main" id="{3D73ABFD-20D1-40A7-9BB3-615AB31F260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03972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BE957CF9-EB94-4908-A974-545545DF4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3884"/>
            <a:ext cx="12192000" cy="4970231"/>
          </a:xfrm>
          <a:prstGeom prst="rect">
            <a:avLst/>
          </a:prstGeom>
        </p:spPr>
      </p:pic>
      <p:sp>
        <p:nvSpPr>
          <p:cNvPr id="4" name="Footer Placeholder 1">
            <a:extLst>
              <a:ext uri="{FF2B5EF4-FFF2-40B4-BE49-F238E27FC236}">
                <a16:creationId xmlns:a16="http://schemas.microsoft.com/office/drawing/2014/main" id="{B99F9FED-30EC-4835-80DF-08F0FE31B37A}"/>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427908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802FAB0-AF86-4139-8C73-5B9A127F9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517" y="0"/>
            <a:ext cx="8515249" cy="6100477"/>
          </a:xfrm>
          <a:prstGeom prst="rect">
            <a:avLst/>
          </a:prstGeom>
        </p:spPr>
      </p:pic>
      <p:sp>
        <p:nvSpPr>
          <p:cNvPr id="4" name="Footer Placeholder 1">
            <a:extLst>
              <a:ext uri="{FF2B5EF4-FFF2-40B4-BE49-F238E27FC236}">
                <a16:creationId xmlns:a16="http://schemas.microsoft.com/office/drawing/2014/main" id="{4A523B44-7D67-4B58-97F0-200180FCDD34}"/>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40742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6539530-60B0-4A0B-ACCE-BC07D5CF8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036" y="573157"/>
            <a:ext cx="10337928" cy="5711686"/>
          </a:xfrm>
          <a:prstGeom prst="rect">
            <a:avLst/>
          </a:prstGeom>
        </p:spPr>
      </p:pic>
      <p:sp>
        <p:nvSpPr>
          <p:cNvPr id="4" name="Footer Placeholder 1">
            <a:extLst>
              <a:ext uri="{FF2B5EF4-FFF2-40B4-BE49-F238E27FC236}">
                <a16:creationId xmlns:a16="http://schemas.microsoft.com/office/drawing/2014/main" id="{52A2EEF3-C452-47D4-B263-0F0DB762C068}"/>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260449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FF93F13D-CAC4-4646-BF16-394E9E61E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792" y="725831"/>
            <a:ext cx="8198415" cy="5406337"/>
          </a:xfrm>
          <a:prstGeom prst="rect">
            <a:avLst/>
          </a:prstGeom>
        </p:spPr>
      </p:pic>
      <p:sp>
        <p:nvSpPr>
          <p:cNvPr id="4" name="Footer Placeholder 1">
            <a:extLst>
              <a:ext uri="{FF2B5EF4-FFF2-40B4-BE49-F238E27FC236}">
                <a16:creationId xmlns:a16="http://schemas.microsoft.com/office/drawing/2014/main" id="{55069C56-E9F6-4E8E-A63D-81A7667421CC}"/>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12015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30E8733F-E191-4E96-8F18-FC793C774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259" y="1368286"/>
            <a:ext cx="9939481" cy="4121427"/>
          </a:xfrm>
          <a:prstGeom prst="rect">
            <a:avLst/>
          </a:prstGeom>
        </p:spPr>
      </p:pic>
      <p:sp>
        <p:nvSpPr>
          <p:cNvPr id="4" name="Footer Placeholder 1">
            <a:extLst>
              <a:ext uri="{FF2B5EF4-FFF2-40B4-BE49-F238E27FC236}">
                <a16:creationId xmlns:a16="http://schemas.microsoft.com/office/drawing/2014/main" id="{0F873CDE-5586-4C0F-A334-8F94888149FD}"/>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2583603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60A74D32-B177-4A9C-ADC9-EFA375E04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224" y="1654749"/>
            <a:ext cx="9727551" cy="3548501"/>
          </a:xfrm>
          <a:prstGeom prst="rect">
            <a:avLst/>
          </a:prstGeom>
        </p:spPr>
      </p:pic>
      <p:sp>
        <p:nvSpPr>
          <p:cNvPr id="4" name="Footer Placeholder 1">
            <a:extLst>
              <a:ext uri="{FF2B5EF4-FFF2-40B4-BE49-F238E27FC236}">
                <a16:creationId xmlns:a16="http://schemas.microsoft.com/office/drawing/2014/main" id="{9F3F5B14-FE67-497F-BCEE-96173CAC95B2}"/>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781991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0992A6F-AEFA-4162-989D-6E2F4A4F0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024" y="141675"/>
            <a:ext cx="3261951" cy="6574650"/>
          </a:xfrm>
          <a:prstGeom prst="rect">
            <a:avLst/>
          </a:prstGeom>
        </p:spPr>
      </p:pic>
      <p:sp>
        <p:nvSpPr>
          <p:cNvPr id="4" name="Footer Placeholder 1">
            <a:extLst>
              <a:ext uri="{FF2B5EF4-FFF2-40B4-BE49-F238E27FC236}">
                <a16:creationId xmlns:a16="http://schemas.microsoft.com/office/drawing/2014/main" id="{558AD87C-6D0E-4471-A933-EA9C04472C85}"/>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3651660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stof&#10;&#10;Automatisch gegenereerde beschrijving">
            <a:extLst>
              <a:ext uri="{FF2B5EF4-FFF2-40B4-BE49-F238E27FC236}">
                <a16:creationId xmlns:a16="http://schemas.microsoft.com/office/drawing/2014/main" id="{F58B6C2D-A990-4C75-9044-A2C8DFE0C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531" y="190500"/>
            <a:ext cx="5248937" cy="5987293"/>
          </a:xfrm>
          <a:prstGeom prst="rect">
            <a:avLst/>
          </a:prstGeom>
        </p:spPr>
      </p:pic>
      <p:sp>
        <p:nvSpPr>
          <p:cNvPr id="4" name="Footer Placeholder 1">
            <a:extLst>
              <a:ext uri="{FF2B5EF4-FFF2-40B4-BE49-F238E27FC236}">
                <a16:creationId xmlns:a16="http://schemas.microsoft.com/office/drawing/2014/main" id="{307831AF-D074-41B4-8CD7-4405F4A65083}"/>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1649715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C156912E-CECB-4721-9D4E-B144EBAC7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280" y="365812"/>
            <a:ext cx="8201439" cy="6126376"/>
          </a:xfrm>
          <a:prstGeom prst="rect">
            <a:avLst/>
          </a:prstGeom>
        </p:spPr>
      </p:pic>
      <p:sp>
        <p:nvSpPr>
          <p:cNvPr id="4" name="Footer Placeholder 1">
            <a:extLst>
              <a:ext uri="{FF2B5EF4-FFF2-40B4-BE49-F238E27FC236}">
                <a16:creationId xmlns:a16="http://schemas.microsoft.com/office/drawing/2014/main" id="{54609953-760F-4FFF-8594-B9B1E43F0FE1}"/>
              </a:ext>
            </a:extLst>
          </p:cNvPr>
          <p:cNvSpPr>
            <a:spLocks noGrp="1"/>
          </p:cNvSpPr>
          <p:nvPr>
            <p:ph type="ftr" sz="quarter" idx="11"/>
          </p:nvPr>
        </p:nvSpPr>
        <p:spPr>
          <a:xfrm>
            <a:off x="8077200" y="6302375"/>
            <a:ext cx="4114800" cy="365125"/>
          </a:xfrm>
        </p:spPr>
        <p:txBody>
          <a:bodyPr/>
          <a:lstStyle/>
          <a:p>
            <a:r>
              <a:rPr lang="en-US" dirty="0"/>
              <a:t>© Jan de Boer. Figures available for classroom use and can be found at www.jandeboerlab.com/TissueEngineering</a:t>
            </a:r>
            <a:endParaRPr lang="nl-NL" dirty="0"/>
          </a:p>
        </p:txBody>
      </p:sp>
    </p:spTree>
    <p:extLst>
      <p:ext uri="{BB962C8B-B14F-4D97-AF65-F5344CB8AC3E}">
        <p14:creationId xmlns:p14="http://schemas.microsoft.com/office/powerpoint/2010/main" val="463197541"/>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1070</Words>
  <Application>Microsoft Office PowerPoint</Application>
  <PresentationFormat>Breedbeeld</PresentationFormat>
  <Paragraphs>58</Paragraphs>
  <Slides>16</Slides>
  <Notes>15</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16</vt:i4>
      </vt:variant>
    </vt:vector>
  </HeadingPairs>
  <TitlesOfParts>
    <vt:vector size="21" baseType="lpstr">
      <vt:lpstr>Arial</vt:lpstr>
      <vt:lpstr>Calibri</vt:lpstr>
      <vt:lpstr>Calibri Light</vt:lpstr>
      <vt:lpstr>Corbel</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Bouwens, Anne</dc:creator>
  <cp:lastModifiedBy>Bouwens, Anne</cp:lastModifiedBy>
  <cp:revision>3</cp:revision>
  <dcterms:created xsi:type="dcterms:W3CDTF">2022-05-17T09:32:04Z</dcterms:created>
  <dcterms:modified xsi:type="dcterms:W3CDTF">2022-09-21T20:07:07Z</dcterms:modified>
</cp:coreProperties>
</file>